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6" r:id="rId10"/>
    <p:sldId id="267" r:id="rId11"/>
    <p:sldId id="269" r:id="rId12"/>
    <p:sldId id="271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.duwan@gmail.com" userId="aa15038739dca8da" providerId="LiveId" clId="{9BE6869D-13A3-4E8C-BA2D-D49B64DEE26F}"/>
    <pc:docChg chg="custSel modSld">
      <pc:chgData name="ji.duwan@gmail.com" userId="aa15038739dca8da" providerId="LiveId" clId="{9BE6869D-13A3-4E8C-BA2D-D49B64DEE26F}" dt="2024-09-18T14:40:58.675" v="279" actId="20577"/>
      <pc:docMkLst>
        <pc:docMk/>
      </pc:docMkLst>
      <pc:sldChg chg="addSp modSp mod">
        <pc:chgData name="ji.duwan@gmail.com" userId="aa15038739dca8da" providerId="LiveId" clId="{9BE6869D-13A3-4E8C-BA2D-D49B64DEE26F}" dt="2024-09-18T12:54:41.641" v="50" actId="2711"/>
        <pc:sldMkLst>
          <pc:docMk/>
          <pc:sldMk cId="1661379246" sldId="256"/>
        </pc:sldMkLst>
        <pc:spChg chg="mod">
          <ac:chgData name="ji.duwan@gmail.com" userId="aa15038739dca8da" providerId="LiveId" clId="{9BE6869D-13A3-4E8C-BA2D-D49B64DEE26F}" dt="2024-09-18T12:53:50.173" v="15" actId="20577"/>
          <ac:spMkLst>
            <pc:docMk/>
            <pc:sldMk cId="1661379246" sldId="256"/>
            <ac:spMk id="3" creationId="{3DDAF750-3213-73A9-9751-09B1B3217821}"/>
          </ac:spMkLst>
        </pc:spChg>
        <pc:spChg chg="add mod">
          <ac:chgData name="ji.duwan@gmail.com" userId="aa15038739dca8da" providerId="LiveId" clId="{9BE6869D-13A3-4E8C-BA2D-D49B64DEE26F}" dt="2024-09-18T12:54:41.641" v="50" actId="2711"/>
          <ac:spMkLst>
            <pc:docMk/>
            <pc:sldMk cId="1661379246" sldId="256"/>
            <ac:spMk id="4" creationId="{F3673A58-0B21-D1F7-6B9E-A4882B587E53}"/>
          </ac:spMkLst>
        </pc:spChg>
        <pc:spChg chg="mod">
          <ac:chgData name="ji.duwan@gmail.com" userId="aa15038739dca8da" providerId="LiveId" clId="{9BE6869D-13A3-4E8C-BA2D-D49B64DEE26F}" dt="2024-09-18T12:53:54.719" v="20" actId="6549"/>
          <ac:spMkLst>
            <pc:docMk/>
            <pc:sldMk cId="1661379246" sldId="256"/>
            <ac:spMk id="5" creationId="{A0AC41CF-96B4-4730-7B65-72949FA155F2}"/>
          </ac:spMkLst>
        </pc:spChg>
      </pc:sldChg>
      <pc:sldChg chg="addSp delSp modSp mod">
        <pc:chgData name="ji.duwan@gmail.com" userId="aa15038739dca8da" providerId="LiveId" clId="{9BE6869D-13A3-4E8C-BA2D-D49B64DEE26F}" dt="2024-09-18T12:56:34.513" v="189" actId="13926"/>
        <pc:sldMkLst>
          <pc:docMk/>
          <pc:sldMk cId="1125243093" sldId="267"/>
        </pc:sldMkLst>
        <pc:spChg chg="mod">
          <ac:chgData name="ji.duwan@gmail.com" userId="aa15038739dca8da" providerId="LiveId" clId="{9BE6869D-13A3-4E8C-BA2D-D49B64DEE26F}" dt="2024-09-18T12:55:08.993" v="57" actId="20577"/>
          <ac:spMkLst>
            <pc:docMk/>
            <pc:sldMk cId="1125243093" sldId="267"/>
            <ac:spMk id="2" creationId="{188791EA-39E9-EBB7-7FA9-65328E23D58B}"/>
          </ac:spMkLst>
        </pc:spChg>
        <pc:spChg chg="add mod">
          <ac:chgData name="ji.duwan@gmail.com" userId="aa15038739dca8da" providerId="LiveId" clId="{9BE6869D-13A3-4E8C-BA2D-D49B64DEE26F}" dt="2024-09-18T12:56:34.513" v="189" actId="13926"/>
          <ac:spMkLst>
            <pc:docMk/>
            <pc:sldMk cId="1125243093" sldId="267"/>
            <ac:spMk id="3" creationId="{9D6814A7-9EC9-620D-B797-02B17F3B6EFF}"/>
          </ac:spMkLst>
        </pc:spChg>
        <pc:spChg chg="mod">
          <ac:chgData name="ji.duwan@gmail.com" userId="aa15038739dca8da" providerId="LiveId" clId="{9BE6869D-13A3-4E8C-BA2D-D49B64DEE26F}" dt="2024-09-18T12:55:16.632" v="62" actId="20577"/>
          <ac:spMkLst>
            <pc:docMk/>
            <pc:sldMk cId="1125243093" sldId="267"/>
            <ac:spMk id="9" creationId="{C19861D2-A012-A61D-DB6D-D82B3E7098CE}"/>
          </ac:spMkLst>
        </pc:spChg>
        <pc:spChg chg="mod">
          <ac:chgData name="ji.duwan@gmail.com" userId="aa15038739dca8da" providerId="LiveId" clId="{9BE6869D-13A3-4E8C-BA2D-D49B64DEE26F}" dt="2024-09-18T12:55:40.999" v="87" actId="20577"/>
          <ac:spMkLst>
            <pc:docMk/>
            <pc:sldMk cId="1125243093" sldId="267"/>
            <ac:spMk id="12" creationId="{029C3038-C457-F175-BEA7-CEC25047B6D2}"/>
          </ac:spMkLst>
        </pc:spChg>
        <pc:picChg chg="del">
          <ac:chgData name="ji.duwan@gmail.com" userId="aa15038739dca8da" providerId="LiveId" clId="{9BE6869D-13A3-4E8C-BA2D-D49B64DEE26F}" dt="2024-09-18T12:55:22.989" v="63" actId="478"/>
          <ac:picMkLst>
            <pc:docMk/>
            <pc:sldMk cId="1125243093" sldId="267"/>
            <ac:picMk id="8" creationId="{30728C08-EA68-667D-8D0B-5445180FDECC}"/>
          </ac:picMkLst>
        </pc:picChg>
        <pc:cxnChg chg="del">
          <ac:chgData name="ji.duwan@gmail.com" userId="aa15038739dca8da" providerId="LiveId" clId="{9BE6869D-13A3-4E8C-BA2D-D49B64DEE26F}" dt="2024-09-18T12:55:23.911" v="64" actId="478"/>
          <ac:cxnSpMkLst>
            <pc:docMk/>
            <pc:sldMk cId="1125243093" sldId="267"/>
            <ac:cxnSpMk id="11" creationId="{BADF56A7-1512-F5DE-914C-D2159D009C87}"/>
          </ac:cxnSpMkLst>
        </pc:cxnChg>
        <pc:cxnChg chg="del">
          <ac:chgData name="ji.duwan@gmail.com" userId="aa15038739dca8da" providerId="LiveId" clId="{9BE6869D-13A3-4E8C-BA2D-D49B64DEE26F}" dt="2024-09-18T12:55:43.498" v="88" actId="478"/>
          <ac:cxnSpMkLst>
            <pc:docMk/>
            <pc:sldMk cId="1125243093" sldId="267"/>
            <ac:cxnSpMk id="13" creationId="{985E911B-C0CB-BE62-487B-9FF9173A442D}"/>
          </ac:cxnSpMkLst>
        </pc:cxnChg>
      </pc:sldChg>
      <pc:sldChg chg="addSp modSp mod">
        <pc:chgData name="ji.duwan@gmail.com" userId="aa15038739dca8da" providerId="LiveId" clId="{9BE6869D-13A3-4E8C-BA2D-D49B64DEE26F}" dt="2024-09-18T12:58:29.307" v="274" actId="20577"/>
        <pc:sldMkLst>
          <pc:docMk/>
          <pc:sldMk cId="2447948211" sldId="269"/>
        </pc:sldMkLst>
        <pc:spChg chg="add mod">
          <ac:chgData name="ji.duwan@gmail.com" userId="aa15038739dca8da" providerId="LiveId" clId="{9BE6869D-13A3-4E8C-BA2D-D49B64DEE26F}" dt="2024-09-18T12:58:29.307" v="274" actId="20577"/>
          <ac:spMkLst>
            <pc:docMk/>
            <pc:sldMk cId="2447948211" sldId="269"/>
            <ac:spMk id="2" creationId="{17765E7F-6E9A-3879-601D-AFEFB198D58A}"/>
          </ac:spMkLst>
        </pc:spChg>
      </pc:sldChg>
      <pc:sldChg chg="modSp mod">
        <pc:chgData name="ji.duwan@gmail.com" userId="aa15038739dca8da" providerId="LiveId" clId="{9BE6869D-13A3-4E8C-BA2D-D49B64DEE26F}" dt="2024-09-18T12:57:39.243" v="258" actId="20577"/>
        <pc:sldMkLst>
          <pc:docMk/>
          <pc:sldMk cId="2580149176" sldId="271"/>
        </pc:sldMkLst>
        <pc:spChg chg="mod">
          <ac:chgData name="ji.duwan@gmail.com" userId="aa15038739dca8da" providerId="LiveId" clId="{9BE6869D-13A3-4E8C-BA2D-D49B64DEE26F}" dt="2024-09-18T12:57:39.243" v="258" actId="20577"/>
          <ac:spMkLst>
            <pc:docMk/>
            <pc:sldMk cId="2580149176" sldId="271"/>
            <ac:spMk id="7" creationId="{3B7819C8-668F-1176-27A3-FDB30CB970B2}"/>
          </ac:spMkLst>
        </pc:spChg>
      </pc:sldChg>
      <pc:sldChg chg="modSp mod">
        <pc:chgData name="ji.duwan@gmail.com" userId="aa15038739dca8da" providerId="LiveId" clId="{9BE6869D-13A3-4E8C-BA2D-D49B64DEE26F}" dt="2024-09-18T14:40:58.675" v="279" actId="20577"/>
        <pc:sldMkLst>
          <pc:docMk/>
          <pc:sldMk cId="2399177592" sldId="272"/>
        </pc:sldMkLst>
        <pc:spChg chg="mod">
          <ac:chgData name="ji.duwan@gmail.com" userId="aa15038739dca8da" providerId="LiveId" clId="{9BE6869D-13A3-4E8C-BA2D-D49B64DEE26F}" dt="2024-09-18T14:40:58.675" v="279" actId="20577"/>
          <ac:spMkLst>
            <pc:docMk/>
            <pc:sldMk cId="2399177592" sldId="272"/>
            <ac:spMk id="8" creationId="{9662FAD0-0C35-77DE-3FB0-CE92B6F12B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9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64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8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8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18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10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39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9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52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25D985-A867-49DA-86D3-39BE4B80E564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62C4EB-3714-4E06-9706-9338AE06AE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F52E2-24DF-2FD2-B2D2-0C9C4760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7981"/>
            <a:ext cx="9144000" cy="10620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b="1" dirty="0"/>
              <a:t>ワークルールについて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DAF750-3213-73A9-9751-09B1B321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725" y="2039938"/>
            <a:ext cx="3924300" cy="57943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２５年度　＊＊支部研修会</a:t>
            </a: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A0AC41CF-96B4-4730-7B65-72949FA155F2}"/>
              </a:ext>
            </a:extLst>
          </p:cNvPr>
          <p:cNvSpPr txBox="1">
            <a:spLocks/>
          </p:cNvSpPr>
          <p:nvPr/>
        </p:nvSpPr>
        <p:spPr>
          <a:xfrm>
            <a:off x="7915275" y="5678488"/>
            <a:ext cx="3924300" cy="57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F3673A58-0B21-D1F7-6B9E-A4882B587E53}"/>
              </a:ext>
            </a:extLst>
          </p:cNvPr>
          <p:cNvSpPr txBox="1">
            <a:spLocks/>
          </p:cNvSpPr>
          <p:nvPr/>
        </p:nvSpPr>
        <p:spPr>
          <a:xfrm>
            <a:off x="28575" y="6429760"/>
            <a:ext cx="3924300" cy="57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kumimoji="1"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  <a:latin typeface="コーポレート・ロゴ（ラウンド）ver3 Bold" panose="02000600000000000000" pitchFamily="50" charset="-128"/>
                <a:ea typeface="コーポレート・ロゴ（ラウンド）ver3 Bold" panose="02000600000000000000" pitchFamily="50" charset="-128"/>
              </a:rPr>
              <a:t>労組ドットコム　</a:t>
            </a:r>
            <a:r>
              <a:rPr lang="ja-JP" altLang="en-US" dirty="0">
                <a:solidFill>
                  <a:schemeClr val="bg1"/>
                </a:solidFill>
              </a:rPr>
              <a:t>提供</a:t>
            </a:r>
          </a:p>
        </p:txBody>
      </p:sp>
    </p:spTree>
    <p:extLst>
      <p:ext uri="{BB962C8B-B14F-4D97-AF65-F5344CB8AC3E}">
        <p14:creationId xmlns:p14="http://schemas.microsoft.com/office/powerpoint/2010/main" val="166137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8791EA-39E9-EBB7-7FA9-65328E23D58B}"/>
              </a:ext>
            </a:extLst>
          </p:cNvPr>
          <p:cNvSpPr txBox="1"/>
          <p:nvPr/>
        </p:nvSpPr>
        <p:spPr>
          <a:xfrm>
            <a:off x="538563" y="361950"/>
            <a:ext cx="776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＊＊＊においては、労使間で以下の解釈となっています。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9861D2-A012-A61D-DB6D-D82B3E7098CE}"/>
              </a:ext>
            </a:extLst>
          </p:cNvPr>
          <p:cNvSpPr txBox="1"/>
          <p:nvPr/>
        </p:nvSpPr>
        <p:spPr>
          <a:xfrm>
            <a:off x="538563" y="956354"/>
            <a:ext cx="776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社員就業規則　第＊＊条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9C3038-C457-F175-BEA7-CEC25047B6D2}"/>
              </a:ext>
            </a:extLst>
          </p:cNvPr>
          <p:cNvSpPr txBox="1"/>
          <p:nvPr/>
        </p:nvSpPr>
        <p:spPr>
          <a:xfrm>
            <a:off x="624288" y="4261794"/>
            <a:ext cx="1142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＊＊＊では、＊＊＊である。</a:t>
            </a:r>
            <a:endParaRPr kumimoji="1" lang="en-US" altLang="ja-JP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6814A7-9EC9-620D-B797-02B17F3B6EFF}"/>
              </a:ext>
            </a:extLst>
          </p:cNvPr>
          <p:cNvSpPr txBox="1"/>
          <p:nvPr/>
        </p:nvSpPr>
        <p:spPr>
          <a:xfrm>
            <a:off x="2146663" y="2978331"/>
            <a:ext cx="789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あなたの支部で更衣室での着替えがグレーならば、９・１０のシートは削除で</a:t>
            </a:r>
            <a:r>
              <a:rPr kumimoji="1" lang="en-US" altLang="ja-JP" dirty="0">
                <a:highlight>
                  <a:srgbClr val="FFFF00"/>
                </a:highlight>
              </a:rPr>
              <a:t>OK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524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5A69E5-6AD7-8B74-2DEE-87633974C4BE}"/>
              </a:ext>
            </a:extLst>
          </p:cNvPr>
          <p:cNvSpPr txBox="1"/>
          <p:nvPr/>
        </p:nvSpPr>
        <p:spPr>
          <a:xfrm>
            <a:off x="1168103" y="154484"/>
            <a:ext cx="98557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u="sng" dirty="0"/>
              <a:t>ワークルール検定を受けてみませんか？</a:t>
            </a:r>
            <a:endParaRPr kumimoji="1" lang="en-US" altLang="ja-JP" sz="4400" u="sng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B11D0D2-3A1D-92A3-3732-6D1EA1F3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3" y="1140725"/>
            <a:ext cx="3570931" cy="503990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3E55F4-2D29-21F8-F4CE-E6214917755F}"/>
              </a:ext>
            </a:extLst>
          </p:cNvPr>
          <p:cNvSpPr txBox="1"/>
          <p:nvPr/>
        </p:nvSpPr>
        <p:spPr>
          <a:xfrm>
            <a:off x="4251949" y="1209675"/>
            <a:ext cx="7767238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・ワークルールを学ぶことができる検定試験</a:t>
            </a:r>
            <a:endParaRPr kumimoji="1" lang="en-US" altLang="ja-JP" sz="2400" dirty="0"/>
          </a:p>
          <a:p>
            <a:r>
              <a:rPr kumimoji="1" lang="ja-JP" altLang="en-US" sz="2400" dirty="0"/>
              <a:t>・初級中級とあり、年に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回開催している</a:t>
            </a:r>
            <a:endParaRPr kumimoji="1" lang="en-US" altLang="ja-JP" sz="2400" dirty="0"/>
          </a:p>
          <a:p>
            <a:r>
              <a:rPr kumimoji="1" lang="ja-JP" altLang="en-US" sz="2400" dirty="0"/>
              <a:t>・先ほどのクイズは、</a:t>
            </a:r>
            <a:r>
              <a:rPr kumimoji="1" lang="en-US" altLang="ja-JP" sz="2400" dirty="0"/>
              <a:t>2024</a:t>
            </a:r>
            <a:r>
              <a:rPr kumimoji="1" lang="ja-JP" altLang="en-US" sz="2400" dirty="0"/>
              <a:t>春試験初級の第一問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・現在</a:t>
            </a:r>
            <a:r>
              <a:rPr kumimoji="1" lang="en-US" altLang="ja-JP" sz="2400" dirty="0"/>
              <a:t>2024</a:t>
            </a:r>
            <a:r>
              <a:rPr kumimoji="1" lang="ja-JP" altLang="en-US" sz="2400" dirty="0"/>
              <a:t>秋試験申し込み受付中（</a:t>
            </a:r>
            <a:r>
              <a:rPr kumimoji="1" lang="en-US" altLang="ja-JP" sz="2400" dirty="0"/>
              <a:t>9/2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10/31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dirty="0"/>
              <a:t>・試験期間：</a:t>
            </a:r>
            <a:r>
              <a:rPr kumimoji="1" lang="en-US" altLang="ja-JP" sz="2400" dirty="0"/>
              <a:t>11/23</a:t>
            </a:r>
            <a:r>
              <a:rPr kumimoji="1" lang="ja-JP" altLang="en-US" sz="2400" dirty="0"/>
              <a:t>～</a:t>
            </a:r>
            <a:r>
              <a:rPr kumimoji="1" lang="en-US" altLang="ja-JP" sz="2400" dirty="0"/>
              <a:t>12/1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CBT</a:t>
            </a:r>
            <a:r>
              <a:rPr kumimoji="1" lang="ja-JP" altLang="en-US" sz="2400" dirty="0"/>
              <a:t>方式）</a:t>
            </a:r>
          </a:p>
          <a:p>
            <a:r>
              <a:rPr kumimoji="1" lang="ja-JP" altLang="en-US" sz="2400" dirty="0"/>
              <a:t>・合否はその場で出る！</a:t>
            </a:r>
            <a:endParaRPr kumimoji="1" lang="en-US" altLang="ja-JP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106C18-B624-2E47-34D8-265DE0C534DE}"/>
              </a:ext>
            </a:extLst>
          </p:cNvPr>
          <p:cNvSpPr txBox="1"/>
          <p:nvPr/>
        </p:nvSpPr>
        <p:spPr>
          <a:xfrm>
            <a:off x="4251949" y="4173081"/>
            <a:ext cx="776723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強制はしませんが・・・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・執行委員以上は初級必須</a:t>
            </a:r>
            <a:endParaRPr kumimoji="1" lang="en-US" altLang="ja-JP" sz="2400" dirty="0"/>
          </a:p>
          <a:p>
            <a:r>
              <a:rPr kumimoji="1" lang="ja-JP" altLang="en-US" sz="2400" dirty="0"/>
              <a:t>・評議員、職場リーダーもできれば受けて欲しい</a:t>
            </a:r>
            <a:endParaRPr kumimoji="1" lang="en-US" altLang="ja-JP" sz="2400" dirty="0"/>
          </a:p>
          <a:p>
            <a:r>
              <a:rPr kumimoji="1" lang="ja-JP" altLang="en-US" sz="2400" dirty="0"/>
              <a:t>・職場委員は希望あれば喜んで</a:t>
            </a:r>
            <a:r>
              <a:rPr kumimoji="1" lang="en-US" altLang="ja-JP" sz="2400" dirty="0"/>
              <a:t>OK</a:t>
            </a:r>
            <a:r>
              <a:rPr kumimoji="1" lang="ja-JP" altLang="en-US" sz="2400" dirty="0"/>
              <a:t>します</a:t>
            </a:r>
            <a:endParaRPr kumimoji="1" lang="en-US" altLang="ja-JP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765E7F-6E9A-3879-601D-AFEFB198D58A}"/>
              </a:ext>
            </a:extLst>
          </p:cNvPr>
          <p:cNvSpPr txBox="1"/>
          <p:nvPr/>
        </p:nvSpPr>
        <p:spPr>
          <a:xfrm>
            <a:off x="8135568" y="4310743"/>
            <a:ext cx="349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はがパパの支部の場合です。</a:t>
            </a:r>
            <a:endParaRPr kumimoji="1" lang="en-US" altLang="ja-JP" dirty="0">
              <a:highlight>
                <a:srgbClr val="FFFF00"/>
              </a:highlight>
            </a:endParaRPr>
          </a:p>
          <a:p>
            <a:r>
              <a:rPr kumimoji="1" lang="ja-JP" altLang="en-US" dirty="0">
                <a:highlight>
                  <a:srgbClr val="FFFF00"/>
                </a:highlight>
              </a:rPr>
              <a:t>ご自由に編集ください。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44794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5A69E5-6AD7-8B74-2DEE-87633974C4BE}"/>
              </a:ext>
            </a:extLst>
          </p:cNvPr>
          <p:cNvSpPr txBox="1"/>
          <p:nvPr/>
        </p:nvSpPr>
        <p:spPr>
          <a:xfrm>
            <a:off x="1168103" y="154484"/>
            <a:ext cx="98557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u="sng" dirty="0"/>
              <a:t>検定費用は？</a:t>
            </a:r>
            <a:endParaRPr kumimoji="1" lang="en-US" altLang="ja-JP" sz="4400" u="sng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C6EE95-AF26-09DF-1A7A-8D573823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" y="1218186"/>
            <a:ext cx="5842610" cy="29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95A38B-6DBF-9C35-0DAA-30685CFF96C7}"/>
              </a:ext>
            </a:extLst>
          </p:cNvPr>
          <p:cNvSpPr txBox="1"/>
          <p:nvPr/>
        </p:nvSpPr>
        <p:spPr>
          <a:xfrm>
            <a:off x="2676525" y="41910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EC769C-B8F9-81CD-1082-FE53A5E074DA}"/>
              </a:ext>
            </a:extLst>
          </p:cNvPr>
          <p:cNvSpPr txBox="1"/>
          <p:nvPr/>
        </p:nvSpPr>
        <p:spPr>
          <a:xfrm>
            <a:off x="390525" y="5036018"/>
            <a:ext cx="601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受験地までの往復電車賃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6EC5018-8B8B-43FE-69A1-5C97F408FA10}"/>
              </a:ext>
            </a:extLst>
          </p:cNvPr>
          <p:cNvGrpSpPr/>
          <p:nvPr/>
        </p:nvGrpSpPr>
        <p:grpSpPr>
          <a:xfrm>
            <a:off x="6267450" y="1218186"/>
            <a:ext cx="5465034" cy="5345558"/>
            <a:chOff x="6267450" y="1218186"/>
            <a:chExt cx="5465034" cy="5345558"/>
          </a:xfrm>
        </p:grpSpPr>
        <p:sp>
          <p:nvSpPr>
            <p:cNvPr id="5" name="右中かっこ 4">
              <a:extLst>
                <a:ext uri="{FF2B5EF4-FFF2-40B4-BE49-F238E27FC236}">
                  <a16:creationId xmlns:a16="http://schemas.microsoft.com/office/drawing/2014/main" id="{BFE3D6FB-91E8-6618-F082-5ADEF29486E2}"/>
                </a:ext>
              </a:extLst>
            </p:cNvPr>
            <p:cNvSpPr/>
            <p:nvPr/>
          </p:nvSpPr>
          <p:spPr>
            <a:xfrm>
              <a:off x="6267450" y="1218186"/>
              <a:ext cx="685800" cy="4725414"/>
            </a:xfrm>
            <a:prstGeom prst="rightBrace">
              <a:avLst>
                <a:gd name="adj1" fmla="val 58333"/>
                <a:gd name="adj2" fmla="val 5059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7985A1F-67D9-3F18-D0F8-5CA4D9B6F08B}"/>
                </a:ext>
              </a:extLst>
            </p:cNvPr>
            <p:cNvSpPr txBox="1"/>
            <p:nvPr/>
          </p:nvSpPr>
          <p:spPr>
            <a:xfrm>
              <a:off x="6953250" y="1734444"/>
              <a:ext cx="2872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/>
                <a:t>これ全て、</a:t>
              </a:r>
              <a:endParaRPr kumimoji="1" lang="en-US" altLang="ja-JP" sz="40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B7819C8-668F-1176-27A3-FDB30CB970B2}"/>
                </a:ext>
              </a:extLst>
            </p:cNvPr>
            <p:cNvSpPr txBox="1"/>
            <p:nvPr/>
          </p:nvSpPr>
          <p:spPr>
            <a:xfrm>
              <a:off x="7447416" y="2599487"/>
              <a:ext cx="38884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highlight>
                    <a:srgbClr val="FFFF00"/>
                  </a:highlight>
                </a:rPr>
                <a:t>＊＊支部で</a:t>
              </a:r>
              <a:endParaRPr kumimoji="1" lang="en-US" altLang="ja-JP" sz="4800" dirty="0">
                <a:highlight>
                  <a:srgbClr val="FFFF00"/>
                </a:highlight>
              </a:endParaRPr>
            </a:p>
            <a:p>
              <a:r>
                <a:rPr kumimoji="1" lang="ja-JP" altLang="en-US" sz="4800" dirty="0">
                  <a:highlight>
                    <a:srgbClr val="FFFF00"/>
                  </a:highlight>
                </a:rPr>
                <a:t>負担します！</a:t>
              </a:r>
            </a:p>
          </p:txBody>
        </p:sp>
        <p:pic>
          <p:nvPicPr>
            <p:cNvPr id="2054" name="Picture 6" descr="嬉しい表情の女性のイラスト（5段階）">
              <a:extLst>
                <a:ext uri="{FF2B5EF4-FFF2-40B4-BE49-F238E27FC236}">
                  <a16:creationId xmlns:a16="http://schemas.microsoft.com/office/drawing/2014/main" id="{0029178B-2293-C9E3-D749-9613D4FF1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5965">
              <a:off x="10315305" y="4503891"/>
              <a:ext cx="1417179" cy="205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嬉しい表情の男性のイラスト（6段階）">
              <a:extLst>
                <a:ext uri="{FF2B5EF4-FFF2-40B4-BE49-F238E27FC236}">
                  <a16:creationId xmlns:a16="http://schemas.microsoft.com/office/drawing/2014/main" id="{2C60D3EC-0E51-6CD8-6D41-103AE8F7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97243">
              <a:off x="9090020" y="4611195"/>
              <a:ext cx="1471321" cy="192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1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嬉しい表情の女性のイラスト（5段階）">
            <a:extLst>
              <a:ext uri="{FF2B5EF4-FFF2-40B4-BE49-F238E27FC236}">
                <a16:creationId xmlns:a16="http://schemas.microsoft.com/office/drawing/2014/main" id="{0029178B-2293-C9E3-D749-9613D4FF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65">
            <a:off x="9837444" y="3612965"/>
            <a:ext cx="1670117" cy="242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嬉しい表情の男性のイラスト（6段階）">
            <a:extLst>
              <a:ext uri="{FF2B5EF4-FFF2-40B4-BE49-F238E27FC236}">
                <a16:creationId xmlns:a16="http://schemas.microsoft.com/office/drawing/2014/main" id="{2C60D3EC-0E51-6CD8-6D41-103AE8F7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243">
            <a:off x="611751" y="3665073"/>
            <a:ext cx="1899695" cy="24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62FAD0-0C35-77DE-3FB0-CE92B6F12BD9}"/>
              </a:ext>
            </a:extLst>
          </p:cNvPr>
          <p:cNvSpPr txBox="1"/>
          <p:nvPr/>
        </p:nvSpPr>
        <p:spPr>
          <a:xfrm>
            <a:off x="717401" y="373559"/>
            <a:ext cx="107571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u="sng" dirty="0"/>
              <a:t>案内は改めてメールします！</a:t>
            </a:r>
            <a:endParaRPr kumimoji="1" lang="en-US" altLang="ja-JP" sz="4400" u="sng" dirty="0"/>
          </a:p>
          <a:p>
            <a:pPr algn="ctr"/>
            <a:endParaRPr kumimoji="1" lang="en-US" altLang="ja-JP" sz="4400" u="sng" dirty="0"/>
          </a:p>
          <a:p>
            <a:pPr algn="ctr"/>
            <a:r>
              <a:rPr kumimoji="1" lang="ja-JP" altLang="en-US" sz="4400" u="sng" dirty="0"/>
              <a:t>みんなでワークルールを学んで</a:t>
            </a:r>
            <a:endParaRPr kumimoji="1" lang="en-US" altLang="ja-JP" sz="4400" u="sng" dirty="0"/>
          </a:p>
          <a:p>
            <a:pPr algn="ctr"/>
            <a:r>
              <a:rPr kumimoji="1" lang="ja-JP" altLang="en-US" sz="4400" u="sng" dirty="0">
                <a:highlight>
                  <a:srgbClr val="FFFF00"/>
                </a:highlight>
              </a:rPr>
              <a:t>＊＊支部の組織力を上げていきましょう！</a:t>
            </a:r>
            <a:endParaRPr kumimoji="1" lang="en-US" altLang="ja-JP" sz="4400" u="sng" dirty="0">
              <a:highlight>
                <a:srgbClr val="FFFF00"/>
              </a:highlight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845466-02C9-25A6-1021-178AD70EA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3" b="76336"/>
          <a:stretch/>
        </p:blipFill>
        <p:spPr>
          <a:xfrm>
            <a:off x="3252450" y="3993202"/>
            <a:ext cx="6102275" cy="18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5A69E5-6AD7-8B74-2DEE-87633974C4BE}"/>
              </a:ext>
            </a:extLst>
          </p:cNvPr>
          <p:cNvSpPr txBox="1"/>
          <p:nvPr/>
        </p:nvSpPr>
        <p:spPr>
          <a:xfrm>
            <a:off x="1168103" y="154484"/>
            <a:ext cx="98557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u="sng" dirty="0"/>
              <a:t>補足資料</a:t>
            </a:r>
            <a:endParaRPr kumimoji="1" lang="en-US" altLang="ja-JP" sz="4400" u="s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879DC4-EC6F-71C6-5269-9490D869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2" y="1245445"/>
            <a:ext cx="7042447" cy="48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630C868-28CE-3A1A-89FB-1ED2358E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682306"/>
            <a:ext cx="3817904" cy="54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2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3179AC-8221-E9D3-762D-C4265145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0"/>
            <a:ext cx="9529763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830282" y="2668755"/>
            <a:ext cx="1053143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u="sng" dirty="0"/>
              <a:t>ワークルール</a:t>
            </a:r>
            <a:r>
              <a:rPr kumimoji="1" lang="ja-JP" altLang="en-US" sz="6000" dirty="0"/>
              <a:t>って何だろう？</a:t>
            </a:r>
          </a:p>
        </p:txBody>
      </p:sp>
    </p:spTree>
    <p:extLst>
      <p:ext uri="{BB962C8B-B14F-4D97-AF65-F5344CB8AC3E}">
        <p14:creationId xmlns:p14="http://schemas.microsoft.com/office/powerpoint/2010/main" val="187337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354032" y="999172"/>
            <a:ext cx="105314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ワークルールとは・・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80BDAF-09AF-A9DE-4B6D-89BCE4C9E5E2}"/>
              </a:ext>
            </a:extLst>
          </p:cNvPr>
          <p:cNvSpPr txBox="1"/>
          <p:nvPr/>
        </p:nvSpPr>
        <p:spPr>
          <a:xfrm>
            <a:off x="830282" y="2322075"/>
            <a:ext cx="105314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u="sng" dirty="0">
                <a:highlight>
                  <a:srgbClr val="00FFFF"/>
                </a:highlight>
              </a:rPr>
              <a:t>働くことに関するルール</a:t>
            </a:r>
            <a:r>
              <a:rPr kumimoji="1" lang="ja-JP" altLang="en-US" sz="4400" b="1" dirty="0"/>
              <a:t>です。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9F24D6-B575-7ADC-2BCF-2C863AE65990}"/>
              </a:ext>
            </a:extLst>
          </p:cNvPr>
          <p:cNvSpPr txBox="1"/>
          <p:nvPr/>
        </p:nvSpPr>
        <p:spPr>
          <a:xfrm>
            <a:off x="916008" y="4138972"/>
            <a:ext cx="81803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u="sng" dirty="0"/>
              <a:t>ルールとは、大きく</a:t>
            </a:r>
            <a:r>
              <a:rPr kumimoji="1" lang="en-US" altLang="ja-JP" sz="4400" u="sng" dirty="0"/>
              <a:t>2</a:t>
            </a:r>
            <a:r>
              <a:rPr kumimoji="1" lang="ja-JP" altLang="en-US" sz="4400" u="sng" dirty="0"/>
              <a:t>つあります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F5D9E3-A553-14F5-1E66-B709253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2844829"/>
            <a:ext cx="2715543" cy="35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449282" y="256222"/>
            <a:ext cx="580864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1</a:t>
            </a:r>
            <a:r>
              <a:rPr kumimoji="1" lang="ja-JP" altLang="en-US" sz="4400" dirty="0"/>
              <a:t>つ目は、</a:t>
            </a:r>
            <a:r>
              <a:rPr kumimoji="1" lang="ja-JP" altLang="en-US" sz="4400" u="sng" dirty="0"/>
              <a:t>労働法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4554E7-6434-CED5-BB77-85B2275F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7" y="1133476"/>
            <a:ext cx="9881770" cy="38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F88EE7-F010-A599-580C-75C64DF4CE0E}"/>
              </a:ext>
            </a:extLst>
          </p:cNvPr>
          <p:cNvSpPr txBox="1"/>
          <p:nvPr/>
        </p:nvSpPr>
        <p:spPr>
          <a:xfrm>
            <a:off x="449282" y="5331302"/>
            <a:ext cx="98084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/>
              <a:t>一番最初に制定された、３つの法を</a:t>
            </a:r>
            <a:r>
              <a:rPr kumimoji="1" lang="ja-JP" altLang="en-US" sz="3600" u="sng" dirty="0">
                <a:highlight>
                  <a:srgbClr val="FFFF00"/>
                </a:highlight>
              </a:rPr>
              <a:t>労働三法</a:t>
            </a:r>
          </a:p>
        </p:txBody>
      </p:sp>
    </p:spTree>
    <p:extLst>
      <p:ext uri="{BB962C8B-B14F-4D97-AF65-F5344CB8AC3E}">
        <p14:creationId xmlns:p14="http://schemas.microsoft.com/office/powerpoint/2010/main" val="14883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439757" y="279378"/>
            <a:ext cx="101996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労働法のベースとなっている、</a:t>
            </a:r>
            <a:r>
              <a:rPr kumimoji="1" lang="ja-JP" altLang="en-US" sz="4400" u="sng" dirty="0">
                <a:highlight>
                  <a:srgbClr val="FFFF00"/>
                </a:highlight>
              </a:rPr>
              <a:t>３つの権利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F5D9E3-A553-14F5-1E66-B709253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2844829"/>
            <a:ext cx="2715543" cy="35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0C6C0C8-82E4-9503-F936-54E3F86B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70199"/>
            <a:ext cx="8677275" cy="41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008B62E-90B6-1EF3-E435-33106455324F}"/>
              </a:ext>
            </a:extLst>
          </p:cNvPr>
          <p:cNvCxnSpPr/>
          <p:nvPr/>
        </p:nvCxnSpPr>
        <p:spPr>
          <a:xfrm>
            <a:off x="5172075" y="4362450"/>
            <a:ext cx="7905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F46E08A-1D22-0799-7F30-0A6C291AA1FA}"/>
              </a:ext>
            </a:extLst>
          </p:cNvPr>
          <p:cNvCxnSpPr>
            <a:cxnSpLocks/>
          </p:cNvCxnSpPr>
          <p:nvPr/>
        </p:nvCxnSpPr>
        <p:spPr>
          <a:xfrm>
            <a:off x="6172200" y="436245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0033682-32AA-1981-2A7B-4B790F8853E2}"/>
              </a:ext>
            </a:extLst>
          </p:cNvPr>
          <p:cNvCxnSpPr>
            <a:cxnSpLocks/>
          </p:cNvCxnSpPr>
          <p:nvPr/>
        </p:nvCxnSpPr>
        <p:spPr>
          <a:xfrm>
            <a:off x="7600950" y="436245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0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449282" y="256222"/>
            <a:ext cx="102758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２つ目は、</a:t>
            </a:r>
            <a:r>
              <a:rPr kumimoji="1" lang="ja-JP" altLang="en-US" sz="4400" u="sng" dirty="0"/>
              <a:t>過去の裁判事例（判例学説）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F88EE7-F010-A599-580C-75C64DF4CE0E}"/>
              </a:ext>
            </a:extLst>
          </p:cNvPr>
          <p:cNvSpPr txBox="1"/>
          <p:nvPr/>
        </p:nvSpPr>
        <p:spPr>
          <a:xfrm>
            <a:off x="258783" y="1225974"/>
            <a:ext cx="7246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例えば、</a:t>
            </a:r>
            <a:r>
              <a:rPr kumimoji="1" lang="ja-JP" altLang="en-US" sz="3200" u="sng" dirty="0">
                <a:highlight>
                  <a:srgbClr val="FFFF00"/>
                </a:highlight>
              </a:rPr>
              <a:t>労働時間ってなに？</a:t>
            </a:r>
            <a:endParaRPr kumimoji="1" lang="ja-JP" altLang="en-US" sz="3200" dirty="0">
              <a:highlight>
                <a:srgbClr val="FFFF00"/>
              </a:highligh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287168-E9C3-B176-02F7-41BDF2A59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57" y="1919609"/>
            <a:ext cx="8247042" cy="233406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D5B08-B7D2-7ADA-8458-5914801279A2}"/>
              </a:ext>
            </a:extLst>
          </p:cNvPr>
          <p:cNvSpPr txBox="1"/>
          <p:nvPr/>
        </p:nvSpPr>
        <p:spPr>
          <a:xfrm>
            <a:off x="449282" y="2011060"/>
            <a:ext cx="22081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労働基準法</a:t>
            </a:r>
            <a:endParaRPr kumimoji="1" lang="en-US" altLang="ja-JP" sz="2400" dirty="0"/>
          </a:p>
          <a:p>
            <a:r>
              <a:rPr kumimoji="1" lang="ja-JP" altLang="en-US" sz="2400" dirty="0"/>
              <a:t>第</a:t>
            </a:r>
            <a:r>
              <a:rPr kumimoji="1" lang="en-US" altLang="ja-JP" sz="2400" dirty="0"/>
              <a:t>32</a:t>
            </a:r>
            <a:r>
              <a:rPr kumimoji="1" lang="ja-JP" altLang="en-US" sz="2400" dirty="0"/>
              <a:t>条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4852AA3-15B8-6EE1-4DCB-6AA41A1B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83" y="4362538"/>
            <a:ext cx="3465492" cy="13694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6A170A0-F4DF-4A47-2729-1E0327882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4903637"/>
            <a:ext cx="8324272" cy="11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449282" y="256222"/>
            <a:ext cx="99710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２つ目は、</a:t>
            </a:r>
            <a:r>
              <a:rPr kumimoji="1" lang="ja-JP" altLang="en-US" sz="4400" u="sng" dirty="0"/>
              <a:t>過去の裁判事例（判例学説）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507B4C-4376-9F12-EABA-A2D03DD485F1}"/>
              </a:ext>
            </a:extLst>
          </p:cNvPr>
          <p:cNvSpPr txBox="1"/>
          <p:nvPr/>
        </p:nvSpPr>
        <p:spPr>
          <a:xfrm>
            <a:off x="566738" y="1398106"/>
            <a:ext cx="913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三菱重工長崎造船事件　最高裁判決（</a:t>
            </a:r>
            <a:r>
              <a:rPr kumimoji="1" lang="en-US" altLang="ja-JP" sz="2800" dirty="0"/>
              <a:t>H12.3.9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34256D-E3FF-88B2-A8BF-9CE7A85DD080}"/>
              </a:ext>
            </a:extLst>
          </p:cNvPr>
          <p:cNvSpPr txBox="1"/>
          <p:nvPr/>
        </p:nvSpPr>
        <p:spPr>
          <a:xfrm>
            <a:off x="290513" y="2217598"/>
            <a:ext cx="313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労働時間とは、</a:t>
            </a:r>
            <a:endParaRPr kumimoji="1" lang="en-US" altLang="ja-JP" sz="3600" dirty="0">
              <a:highlight>
                <a:srgbClr val="FFFF0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93FB52-6B53-7791-2187-5D69724B42DF}"/>
              </a:ext>
            </a:extLst>
          </p:cNvPr>
          <p:cNvSpPr txBox="1"/>
          <p:nvPr/>
        </p:nvSpPr>
        <p:spPr>
          <a:xfrm>
            <a:off x="566738" y="3067130"/>
            <a:ext cx="1105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「労働者が使用者の指揮命令下におかれている時間」</a:t>
            </a:r>
            <a:endParaRPr kumimoji="1" lang="en-US" altLang="ja-JP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A9E830-9FFE-E44F-AF7D-C35F34E33572}"/>
              </a:ext>
            </a:extLst>
          </p:cNvPr>
          <p:cNvSpPr txBox="1"/>
          <p:nvPr/>
        </p:nvSpPr>
        <p:spPr>
          <a:xfrm>
            <a:off x="290513" y="4982840"/>
            <a:ext cx="85201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他にも様々な裁判事例で、</a:t>
            </a:r>
            <a:endParaRPr kumimoji="1" lang="en-US" altLang="ja-JP" sz="2800" dirty="0"/>
          </a:p>
          <a:p>
            <a:r>
              <a:rPr kumimoji="1" lang="ja-JP" altLang="en-US" sz="2800" dirty="0"/>
              <a:t>現在の労働時間に対する考え方が構築されてきました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3634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F0F2C2D-A553-DE35-FDE2-305D75F4FF0A}"/>
              </a:ext>
            </a:extLst>
          </p:cNvPr>
          <p:cNvSpPr txBox="1"/>
          <p:nvPr/>
        </p:nvSpPr>
        <p:spPr>
          <a:xfrm>
            <a:off x="2776939" y="211634"/>
            <a:ext cx="663812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u="sng" dirty="0"/>
              <a:t>ワークルールクイズ！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8791EA-39E9-EBB7-7FA9-65328E23D58B}"/>
              </a:ext>
            </a:extLst>
          </p:cNvPr>
          <p:cNvSpPr txBox="1"/>
          <p:nvPr/>
        </p:nvSpPr>
        <p:spPr>
          <a:xfrm>
            <a:off x="643338" y="1895475"/>
            <a:ext cx="10086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問１　次のうち、</a:t>
            </a:r>
            <a:r>
              <a:rPr kumimoji="1" lang="ja-JP" altLang="en-US" sz="2400" u="sng" dirty="0"/>
              <a:t>労働時間</a:t>
            </a:r>
            <a:r>
              <a:rPr kumimoji="1" lang="ja-JP" altLang="en-US" sz="2400" dirty="0"/>
              <a:t>に該当するものを</a:t>
            </a:r>
            <a:r>
              <a:rPr kumimoji="1" lang="ja-JP" altLang="en-US" sz="2400" u="sng" dirty="0"/>
              <a:t>すべて選びなさい。</a:t>
            </a:r>
            <a:endParaRPr kumimoji="1" lang="en-US" altLang="ja-JP" sz="2400" u="sng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①製造ラインの停止中、再稼働するまで上司の指示で待機している時間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②トラブルが起きた時に対応するよう義務づけられている仮眠時間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③労働者が会社の門に入ってから更衣室まで歩行している時間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④労働者が着用を指示されている作業着に着替えている時間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DEBFBD5-317F-22D9-BEF8-19BC80F99C8C}"/>
              </a:ext>
            </a:extLst>
          </p:cNvPr>
          <p:cNvGrpSpPr/>
          <p:nvPr/>
        </p:nvGrpSpPr>
        <p:grpSpPr>
          <a:xfrm>
            <a:off x="643338" y="1134844"/>
            <a:ext cx="10086172" cy="4176951"/>
            <a:chOff x="643338" y="1134844"/>
            <a:chExt cx="10086172" cy="4176951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7687C1F-F68F-6089-02F4-3439765C3457}"/>
                </a:ext>
              </a:extLst>
            </p:cNvPr>
            <p:cNvSpPr/>
            <p:nvPr/>
          </p:nvSpPr>
          <p:spPr>
            <a:xfrm>
              <a:off x="643338" y="2543175"/>
              <a:ext cx="9586512" cy="6286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8E2AB684-5712-6BF8-52B3-1457367FD4A5}"/>
                </a:ext>
              </a:extLst>
            </p:cNvPr>
            <p:cNvSpPr/>
            <p:nvPr/>
          </p:nvSpPr>
          <p:spPr>
            <a:xfrm>
              <a:off x="643338" y="3289310"/>
              <a:ext cx="9586512" cy="6286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5F6DD914-2D96-D30E-7630-00B51EF016D8}"/>
                </a:ext>
              </a:extLst>
            </p:cNvPr>
            <p:cNvSpPr/>
            <p:nvPr/>
          </p:nvSpPr>
          <p:spPr>
            <a:xfrm>
              <a:off x="643338" y="4683145"/>
              <a:ext cx="9586512" cy="62865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BE0DEA-D126-F457-C2D4-7BD274818212}"/>
                </a:ext>
              </a:extLst>
            </p:cNvPr>
            <p:cNvSpPr txBox="1"/>
            <p:nvPr/>
          </p:nvSpPr>
          <p:spPr>
            <a:xfrm>
              <a:off x="643338" y="1134844"/>
              <a:ext cx="10086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600" dirty="0">
                  <a:solidFill>
                    <a:srgbClr val="FF0000"/>
                  </a:solidFill>
                </a:rPr>
                <a:t>①②④が正解です！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8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8791EA-39E9-EBB7-7FA9-65328E23D58B}"/>
              </a:ext>
            </a:extLst>
          </p:cNvPr>
          <p:cNvSpPr txBox="1"/>
          <p:nvPr/>
        </p:nvSpPr>
        <p:spPr>
          <a:xfrm>
            <a:off x="643338" y="400050"/>
            <a:ext cx="10086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問１　次のうち、</a:t>
            </a:r>
            <a:r>
              <a:rPr kumimoji="1" lang="ja-JP" altLang="en-US" sz="2400" u="sng" dirty="0"/>
              <a:t>労働時間</a:t>
            </a:r>
            <a:r>
              <a:rPr kumimoji="1" lang="ja-JP" altLang="en-US" sz="2400" dirty="0"/>
              <a:t>に該当するものを</a:t>
            </a:r>
            <a:r>
              <a:rPr kumimoji="1" lang="ja-JP" altLang="en-US" sz="2400" u="sng" dirty="0"/>
              <a:t>すべて選びなさい。</a:t>
            </a:r>
            <a:endParaRPr kumimoji="1" lang="en-US" altLang="ja-JP" sz="2400" u="sng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①製造ラインの停止中、再稼働するまで上司の指示で待機している時間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②トラブルが起きた時に対応するよう義務づけられている仮眠時間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③労働者が会社の門に入ってから作業場まで歩行している時間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④労働者が着用を指示されている作業着に着替えている時間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FCF3A7-9A23-77FA-7F19-EE8C9653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491"/>
          <a:stretch/>
        </p:blipFill>
        <p:spPr>
          <a:xfrm>
            <a:off x="1468458" y="4419688"/>
            <a:ext cx="1265217" cy="1369428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CA8A8E7-559A-83AD-0B8C-F0892608AE5A}"/>
              </a:ext>
            </a:extLst>
          </p:cNvPr>
          <p:cNvSpPr/>
          <p:nvPr/>
        </p:nvSpPr>
        <p:spPr>
          <a:xfrm>
            <a:off x="538563" y="3187720"/>
            <a:ext cx="9586512" cy="6286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ED3370E-CDDC-6640-E308-15867953299F}"/>
              </a:ext>
            </a:extLst>
          </p:cNvPr>
          <p:cNvSpPr/>
          <p:nvPr/>
        </p:nvSpPr>
        <p:spPr>
          <a:xfrm>
            <a:off x="3200400" y="4419688"/>
            <a:ext cx="6924675" cy="933362"/>
          </a:xfrm>
          <a:prstGeom prst="wedgeRoundRectCallout">
            <a:avLst>
              <a:gd name="adj1" fmla="val -56845"/>
              <a:gd name="adj2" fmla="val 216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着替えている時間は勤怠つけてないよ！</a:t>
            </a:r>
          </a:p>
        </p:txBody>
      </p:sp>
    </p:spTree>
    <p:extLst>
      <p:ext uri="{BB962C8B-B14F-4D97-AF65-F5344CB8AC3E}">
        <p14:creationId xmlns:p14="http://schemas.microsoft.com/office/powerpoint/2010/main" val="389169897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</TotalTime>
  <Words>523</Words>
  <Application>Microsoft Office PowerPoint</Application>
  <PresentationFormat>ワイド画面</PresentationFormat>
  <Paragraphs>71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コーポレート・ロゴ（ラウンド）ver3 Bold</vt:lpstr>
      <vt:lpstr>Calibri</vt:lpstr>
      <vt:lpstr>Calibri Light</vt:lpstr>
      <vt:lpstr>レトロスペクト</vt:lpstr>
      <vt:lpstr>ワークルールについて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UBE株式会社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ワークルールについて</dc:title>
  <dc:creator>MINAMI Yoshitaka（南 佳孝）</dc:creator>
  <cp:lastModifiedBy>ji.duwan@gmail.com</cp:lastModifiedBy>
  <cp:revision>8</cp:revision>
  <dcterms:created xsi:type="dcterms:W3CDTF">2024-09-11T07:59:43Z</dcterms:created>
  <dcterms:modified xsi:type="dcterms:W3CDTF">2024-09-18T14:41:23Z</dcterms:modified>
</cp:coreProperties>
</file>